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76" r:id="rId5"/>
    <p:sldId id="261" r:id="rId6"/>
    <p:sldId id="269" r:id="rId7"/>
    <p:sldId id="277" r:id="rId8"/>
    <p:sldId id="278" r:id="rId9"/>
    <p:sldId id="271" r:id="rId10"/>
    <p:sldId id="265" r:id="rId11"/>
    <p:sldId id="279" r:id="rId12"/>
    <p:sldId id="272" r:id="rId13"/>
    <p:sldId id="280" r:id="rId14"/>
    <p:sldId id="281" r:id="rId15"/>
    <p:sldId id="28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A0B550-BFEC-40F0-A465-90BE634BD5AE}">
          <p14:sldIdLst>
            <p14:sldId id="256"/>
            <p14:sldId id="257"/>
            <p14:sldId id="258"/>
            <p14:sldId id="276"/>
            <p14:sldId id="261"/>
            <p14:sldId id="269"/>
            <p14:sldId id="277"/>
            <p14:sldId id="278"/>
            <p14:sldId id="271"/>
            <p14:sldId id="265"/>
            <p14:sldId id="279"/>
            <p14:sldId id="272"/>
            <p14:sldId id="280"/>
            <p14:sldId id="281"/>
            <p14:sldId id="28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6150" autoAdjust="0"/>
  </p:normalViewPr>
  <p:slideViewPr>
    <p:cSldViewPr snapToGrid="0">
      <p:cViewPr varScale="1">
        <p:scale>
          <a:sx n="76" d="100"/>
          <a:sy n="76" d="100"/>
        </p:scale>
        <p:origin x="195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Releasing features since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feature was the film </a:t>
          </a:r>
          <a:r>
            <a:rPr lang="en-US" b="0" i="1">
              <a:latin typeface="Goudy Old Style Extrabold" panose="02040702050305020303" pitchFamily="18" charset="0"/>
            </a:rPr>
            <a:t>Hard Eight</a:t>
          </a:r>
          <a:r>
            <a:rPr lang="en-US" b="0" i="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4B3D0427-010F-491F-AEBC-A394BD667A13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b="0" i="1">
              <a:latin typeface="Goudy Old Style Extrabold" panose="02040702050305020303" pitchFamily="18" charset="0"/>
            </a:rPr>
            <a:t>One Battle After Another, </a:t>
          </a:r>
          <a:r>
            <a:rPr lang="en-US" b="0" i="0">
              <a:latin typeface="Goudy Old Style Extrabold" panose="02040702050305020303" pitchFamily="18" charset="0"/>
            </a:rPr>
            <a:t>being released later this year</a:t>
          </a:r>
          <a:endParaRPr lang="en-US">
            <a:latin typeface="Goudy Old Style Extrabold" panose="02040702050305020303" pitchFamily="18" charset="0"/>
          </a:endParaRPr>
        </a:p>
      </dgm:t>
    </dgm:pt>
    <dgm:pt modelId="{59A55ECB-4268-4A28-81B3-1E6CE04B55FA}" type="parTrans" cxnId="{BC932889-0116-45D4-BF08-FFAE8C1373C4}">
      <dgm:prSet/>
      <dgm:spPr/>
      <dgm:t>
        <a:bodyPr/>
        <a:lstStyle/>
        <a:p>
          <a:endParaRPr lang="en-US"/>
        </a:p>
      </dgm:t>
    </dgm:pt>
    <dgm:pt modelId="{62CC1EE5-5002-4CD8-94AD-1118020DE2FD}" type="sibTrans" cxnId="{BC932889-0116-45D4-BF08-FFAE8C1373C4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First notable success was </a:t>
          </a:r>
          <a:r>
            <a:rPr lang="en-US" b="0" i="1">
              <a:latin typeface="Goudy Old Style Extrabold" panose="02040702050305020303" pitchFamily="18" charset="0"/>
            </a:rPr>
            <a:t>Boogie Nights, </a:t>
          </a:r>
          <a:r>
            <a:rPr lang="en-US" b="0" i="0">
              <a:latin typeface="Goudy Old Style Extrabold" panose="02040702050305020303" pitchFamily="18" charset="0"/>
            </a:rPr>
            <a:t>his second feature released in 1997</a:t>
          </a:r>
          <a:endParaRPr lang="en-US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His most successful project was </a:t>
          </a:r>
          <a:r>
            <a:rPr lang="en-US" b="0" i="1">
              <a:latin typeface="Goudy Old Style Extrabold" panose="02040702050305020303" pitchFamily="18" charset="0"/>
            </a:rPr>
            <a:t>There Will Be Blood </a:t>
          </a:r>
          <a:r>
            <a:rPr lang="en-US" b="0" i="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AC19C039-3EF5-4D77-9DB7-B07C0A2D550D}" type="presOf" srcId="{4B3D0427-010F-491F-AEBC-A394BD667A13}" destId="{6F55CD96-D874-4E46-9BDD-D3587BDCAE26}" srcOrd="0" destOrd="1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BC932889-0116-45D4-BF08-FFAE8C1373C4}" srcId="{7A602ABB-48B3-4749-AF8D-E164E4E741C3}" destId="{4B3D0427-010F-491F-AEBC-A394BD667A13}" srcOrd="1" destOrd="0" parTransId="{59A55ECB-4268-4A28-81B3-1E6CE04B55FA}" sibTransId="{62CC1EE5-5002-4CD8-94AD-1118020DE2FD}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59194-70AE-4F12-9A35-B45BB8A9D4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A602ABB-48B3-4749-AF8D-E164E4E741C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Began releasing feature films in 1996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FBF81DC6-E6BB-4BAE-9E4A-D433CB1354D6}" type="parTrans" cxnId="{2D9DF692-92AC-4E18-B5B3-7C59D24DEAC6}">
      <dgm:prSet/>
      <dgm:spPr/>
      <dgm:t>
        <a:bodyPr/>
        <a:lstStyle/>
        <a:p>
          <a:endParaRPr lang="en-US"/>
        </a:p>
      </dgm:t>
    </dgm:pt>
    <dgm:pt modelId="{449810DD-A56F-4E1C-893D-E97871EA0385}" type="sibTrans" cxnId="{2D9DF692-92AC-4E18-B5B3-7C59D24DEAC6}">
      <dgm:prSet/>
      <dgm:spPr/>
      <dgm:t>
        <a:bodyPr/>
        <a:lstStyle/>
        <a:p>
          <a:endParaRPr lang="en-US"/>
        </a:p>
      </dgm:t>
    </dgm:pt>
    <dgm:pt modelId="{1D377DB3-083B-43D9-9240-88E11B0140E3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First film was </a:t>
          </a:r>
          <a:r>
            <a:rPr lang="en-US" b="0" i="1" dirty="0">
              <a:latin typeface="Goudy Old Style Extrabold" panose="02040702050305020303" pitchFamily="18" charset="0"/>
            </a:rPr>
            <a:t>Bottle Rocket </a:t>
          </a:r>
          <a:r>
            <a:rPr lang="en-US" b="0" i="0" dirty="0">
              <a:latin typeface="Goudy Old Style Extrabold" panose="02040702050305020303" pitchFamily="18" charset="0"/>
            </a:rPr>
            <a:t>staring Luke and Owen Wilson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CCD30B6-65FC-4498-855F-BD98E9AB52E5}" type="parTrans" cxnId="{198E8408-5190-4315-923B-AE473BD58615}">
      <dgm:prSet/>
      <dgm:spPr/>
      <dgm:t>
        <a:bodyPr/>
        <a:lstStyle/>
        <a:p>
          <a:endParaRPr lang="en-US"/>
        </a:p>
      </dgm:t>
    </dgm:pt>
    <dgm:pt modelId="{474E8BB7-7AFA-4437-9856-11865402DC45}" type="sibTrans" cxnId="{198E8408-5190-4315-923B-AE473BD58615}">
      <dgm:prSet/>
      <dgm:spPr/>
      <dgm:t>
        <a:bodyPr/>
        <a:lstStyle/>
        <a:p>
          <a:endParaRPr lang="en-US"/>
        </a:p>
      </dgm:t>
    </dgm:pt>
    <dgm:pt modelId="{20D3A63B-EC84-4232-BA88-F66812D0ABEF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b="0" i="1" dirty="0">
              <a:latin typeface="Goudy Old Style Extrabold" panose="02040702050305020303" pitchFamily="18" charset="0"/>
            </a:rPr>
            <a:t>The Royal Tenenbaums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6D763664-8515-4EBE-B907-68B56E547541}" type="parTrans" cxnId="{16C51F50-DBAB-4559-AEA0-72943DC74C0E}">
      <dgm:prSet/>
      <dgm:spPr/>
      <dgm:t>
        <a:bodyPr/>
        <a:lstStyle/>
        <a:p>
          <a:endParaRPr lang="en-US"/>
        </a:p>
      </dgm:t>
    </dgm:pt>
    <dgm:pt modelId="{8B535BC6-CEAA-4245-B10F-2C113C5FA1E4}" type="sibTrans" cxnId="{16C51F50-DBAB-4559-AEA0-72943DC74C0E}">
      <dgm:prSet/>
      <dgm:spPr/>
      <dgm:t>
        <a:bodyPr/>
        <a:lstStyle/>
        <a:p>
          <a:endParaRPr lang="en-US"/>
        </a:p>
      </dgm:t>
    </dgm:pt>
    <dgm:pt modelId="{F181A06A-56BD-4255-9CFD-455F3AB6C73E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His most successful film is </a:t>
          </a:r>
          <a:r>
            <a:rPr lang="en-US" b="0" i="1" dirty="0">
              <a:latin typeface="Goudy Old Style Extrabold" panose="02040702050305020303" pitchFamily="18" charset="0"/>
            </a:rPr>
            <a:t>The Grand Budapest Hotel</a:t>
          </a:r>
          <a:r>
            <a:rPr lang="en-US" b="0" i="0" dirty="0">
              <a:latin typeface="Goudy Old Style Extrabold" panose="02040702050305020303" pitchFamily="18" charset="0"/>
            </a:rPr>
            <a:t> which released in 2014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4A23EF7D-17C0-4848-97E7-F8E50B5B7662}" type="parTrans" cxnId="{7C931A21-040C-4861-8543-AD6BB60E33D5}">
      <dgm:prSet/>
      <dgm:spPr/>
      <dgm:t>
        <a:bodyPr/>
        <a:lstStyle/>
        <a:p>
          <a:endParaRPr lang="en-US"/>
        </a:p>
      </dgm:t>
    </dgm:pt>
    <dgm:pt modelId="{315140A7-2805-4A53-8063-A8F584E594EC}" type="sibTrans" cxnId="{7C931A21-040C-4861-8543-AD6BB60E33D5}">
      <dgm:prSet/>
      <dgm:spPr/>
      <dgm:t>
        <a:bodyPr/>
        <a:lstStyle/>
        <a:p>
          <a:endParaRPr lang="en-US"/>
        </a:p>
      </dgm:t>
    </dgm:pt>
    <dgm:pt modelId="{ACE81D74-DACE-4E3A-85AF-D7DF29036D50}" type="pres">
      <dgm:prSet presAssocID="{82859194-70AE-4F12-9A35-B45BB8A9D412}" presName="linear" presStyleCnt="0">
        <dgm:presLayoutVars>
          <dgm:animLvl val="lvl"/>
          <dgm:resizeHandles val="exact"/>
        </dgm:presLayoutVars>
      </dgm:prSet>
      <dgm:spPr/>
    </dgm:pt>
    <dgm:pt modelId="{13CB357C-A2F7-44F1-927E-ACF699D11385}" type="pres">
      <dgm:prSet presAssocID="{7A602ABB-48B3-4749-AF8D-E164E4E741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55CD96-D874-4E46-9BDD-D3587BDCAE26}" type="pres">
      <dgm:prSet presAssocID="{7A602ABB-48B3-4749-AF8D-E164E4E741C3}" presName="childText" presStyleLbl="revTx" presStyleIdx="0" presStyleCnt="1">
        <dgm:presLayoutVars>
          <dgm:bulletEnabled val="1"/>
        </dgm:presLayoutVars>
      </dgm:prSet>
      <dgm:spPr/>
    </dgm:pt>
    <dgm:pt modelId="{A930647B-540A-45E9-B3A8-245C741D5C29}" type="pres">
      <dgm:prSet presAssocID="{20D3A63B-EC84-4232-BA88-F66812D0AB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830807-68B7-4831-AB08-E8A1498850C0}" type="pres">
      <dgm:prSet presAssocID="{8B535BC6-CEAA-4245-B10F-2C113C5FA1E4}" presName="spacer" presStyleCnt="0"/>
      <dgm:spPr/>
    </dgm:pt>
    <dgm:pt modelId="{D7B99AC2-24A3-4A75-8AAC-86894E379864}" type="pres">
      <dgm:prSet presAssocID="{F181A06A-56BD-4255-9CFD-455F3AB6C73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8E8408-5190-4315-923B-AE473BD58615}" srcId="{7A602ABB-48B3-4749-AF8D-E164E4E741C3}" destId="{1D377DB3-083B-43D9-9240-88E11B0140E3}" srcOrd="0" destOrd="0" parTransId="{CCCD30B6-65FC-4498-855F-BD98E9AB52E5}" sibTransId="{474E8BB7-7AFA-4437-9856-11865402DC45}"/>
    <dgm:cxn modelId="{7C931A21-040C-4861-8543-AD6BB60E33D5}" srcId="{82859194-70AE-4F12-9A35-B45BB8A9D412}" destId="{F181A06A-56BD-4255-9CFD-455F3AB6C73E}" srcOrd="2" destOrd="0" parTransId="{4A23EF7D-17C0-4848-97E7-F8E50B5B7662}" sibTransId="{315140A7-2805-4A53-8063-A8F584E594EC}"/>
    <dgm:cxn modelId="{E0D1AF2B-E898-4902-810C-825EEBC5B6C7}" type="presOf" srcId="{20D3A63B-EC84-4232-BA88-F66812D0ABEF}" destId="{A930647B-540A-45E9-B3A8-245C741D5C29}" srcOrd="0" destOrd="0" presId="urn:microsoft.com/office/officeart/2005/8/layout/vList2"/>
    <dgm:cxn modelId="{16C51F50-DBAB-4559-AEA0-72943DC74C0E}" srcId="{82859194-70AE-4F12-9A35-B45BB8A9D412}" destId="{20D3A63B-EC84-4232-BA88-F66812D0ABEF}" srcOrd="1" destOrd="0" parTransId="{6D763664-8515-4EBE-B907-68B56E547541}" sibTransId="{8B535BC6-CEAA-4245-B10F-2C113C5FA1E4}"/>
    <dgm:cxn modelId="{22A20853-FD39-42CB-AA4A-4437AA243425}" type="presOf" srcId="{7A602ABB-48B3-4749-AF8D-E164E4E741C3}" destId="{13CB357C-A2F7-44F1-927E-ACF699D11385}" srcOrd="0" destOrd="0" presId="urn:microsoft.com/office/officeart/2005/8/layout/vList2"/>
    <dgm:cxn modelId="{2D9DF692-92AC-4E18-B5B3-7C59D24DEAC6}" srcId="{82859194-70AE-4F12-9A35-B45BB8A9D412}" destId="{7A602ABB-48B3-4749-AF8D-E164E4E741C3}" srcOrd="0" destOrd="0" parTransId="{FBF81DC6-E6BB-4BAE-9E4A-D433CB1354D6}" sibTransId="{449810DD-A56F-4E1C-893D-E97871EA0385}"/>
    <dgm:cxn modelId="{8584EDCB-0EE5-4C8D-9915-3971C952D27B}" type="presOf" srcId="{82859194-70AE-4F12-9A35-B45BB8A9D412}" destId="{ACE81D74-DACE-4E3A-85AF-D7DF29036D50}" srcOrd="0" destOrd="0" presId="urn:microsoft.com/office/officeart/2005/8/layout/vList2"/>
    <dgm:cxn modelId="{399DC0EF-98D9-4867-ABD7-34D064BD530A}" type="presOf" srcId="{1D377DB3-083B-43D9-9240-88E11B0140E3}" destId="{6F55CD96-D874-4E46-9BDD-D3587BDCAE26}" srcOrd="0" destOrd="0" presId="urn:microsoft.com/office/officeart/2005/8/layout/vList2"/>
    <dgm:cxn modelId="{30D216F0-3EC2-430E-93DA-26690D7C6CD0}" type="presOf" srcId="{F181A06A-56BD-4255-9CFD-455F3AB6C73E}" destId="{D7B99AC2-24A3-4A75-8AAC-86894E379864}" srcOrd="0" destOrd="0" presId="urn:microsoft.com/office/officeart/2005/8/layout/vList2"/>
    <dgm:cxn modelId="{46CA30BC-2748-4EF0-9E12-ED2E5668C5E4}" type="presParOf" srcId="{ACE81D74-DACE-4E3A-85AF-D7DF29036D50}" destId="{13CB357C-A2F7-44F1-927E-ACF699D11385}" srcOrd="0" destOrd="0" presId="urn:microsoft.com/office/officeart/2005/8/layout/vList2"/>
    <dgm:cxn modelId="{775C8895-F069-4A9E-815A-96DD15F2A1C6}" type="presParOf" srcId="{ACE81D74-DACE-4E3A-85AF-D7DF29036D50}" destId="{6F55CD96-D874-4E46-9BDD-D3587BDCAE26}" srcOrd="1" destOrd="0" presId="urn:microsoft.com/office/officeart/2005/8/layout/vList2"/>
    <dgm:cxn modelId="{6126A3F4-9CDB-4936-A85C-C9E162EEE81F}" type="presParOf" srcId="{ACE81D74-DACE-4E3A-85AF-D7DF29036D50}" destId="{A930647B-540A-45E9-B3A8-245C741D5C29}" srcOrd="2" destOrd="0" presId="urn:microsoft.com/office/officeart/2005/8/layout/vList2"/>
    <dgm:cxn modelId="{982CBBBB-F5A8-4C83-B769-F77541C68023}" type="presParOf" srcId="{ACE81D74-DACE-4E3A-85AF-D7DF29036D50}" destId="{E7830807-68B7-4831-AB08-E8A1498850C0}" srcOrd="3" destOrd="0" presId="urn:microsoft.com/office/officeart/2005/8/layout/vList2"/>
    <dgm:cxn modelId="{B14AC68B-FC32-47AC-B847-172EB8BA32A1}" type="presParOf" srcId="{ACE81D74-DACE-4E3A-85AF-D7DF29036D50}" destId="{D7B99AC2-24A3-4A75-8AAC-86894E37986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F8DA85-64EC-4D2A-9906-BBB734856D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DDC5439-1F08-4BB7-9057-387BFE89E646}">
      <dgm:prSet/>
      <dgm:spPr/>
      <dgm:t>
        <a:bodyPr/>
        <a:lstStyle/>
        <a:p>
          <a:r>
            <a:rPr lang="en-US" b="0" i="0">
              <a:latin typeface="Goudy Old Style Extrabold" panose="02040702050305020303" pitchFamily="18" charset="0"/>
            </a:rPr>
            <a:t>Amount of Films</a:t>
          </a:r>
          <a:endParaRPr lang="en-US">
            <a:latin typeface="Goudy Old Style Extrabold" panose="02040702050305020303" pitchFamily="18" charset="0"/>
          </a:endParaRPr>
        </a:p>
      </dgm:t>
    </dgm:pt>
    <dgm:pt modelId="{FC7EC42E-C97C-4EA6-BF5B-4CC8CFE087A1}" type="parTrans" cxnId="{35FE29D2-5768-4245-B082-9B08B136A3BF}">
      <dgm:prSet/>
      <dgm:spPr/>
      <dgm:t>
        <a:bodyPr/>
        <a:lstStyle/>
        <a:p>
          <a:endParaRPr lang="en-US"/>
        </a:p>
      </dgm:t>
    </dgm:pt>
    <dgm:pt modelId="{37D773D8-DFD5-462F-B262-E1A967526F9B}" type="sibTrans" cxnId="{35FE29D2-5768-4245-B082-9B08B136A3BF}">
      <dgm:prSet/>
      <dgm:spPr/>
      <dgm:t>
        <a:bodyPr/>
        <a:lstStyle/>
        <a:p>
          <a:endParaRPr lang="en-US"/>
        </a:p>
      </dgm:t>
    </dgm:pt>
    <dgm:pt modelId="{0EA25EE3-6DB0-42A8-A667-72D0F9BE6FA8}">
      <dgm:prSet/>
      <dgm:spPr/>
      <dgm:t>
        <a:bodyPr/>
        <a:lstStyle/>
        <a:p>
          <a:r>
            <a:rPr lang="en-US" b="0" i="0" dirty="0">
              <a:latin typeface="Goudy Old Style Extrabold" panose="02040702050305020303" pitchFamily="18" charset="0"/>
            </a:rPr>
            <a:t>Nine versus Eleven</a:t>
          </a:r>
          <a:endParaRPr lang="en-US" dirty="0">
            <a:latin typeface="Goudy Old Style Extrabold" panose="02040702050305020303" pitchFamily="18" charset="0"/>
          </a:endParaRPr>
        </a:p>
      </dgm:t>
    </dgm:pt>
    <dgm:pt modelId="{CABA26A1-6E56-4209-B22C-FB29E4FA3221}" type="parTrans" cxnId="{FB18DB73-0BB5-4710-9739-B5EE6896141C}">
      <dgm:prSet/>
      <dgm:spPr/>
      <dgm:t>
        <a:bodyPr/>
        <a:lstStyle/>
        <a:p>
          <a:endParaRPr lang="en-US"/>
        </a:p>
      </dgm:t>
    </dgm:pt>
    <dgm:pt modelId="{569F1AB7-FB4A-4E8B-8073-5A175BC60B00}" type="sibTrans" cxnId="{FB18DB73-0BB5-4710-9739-B5EE6896141C}">
      <dgm:prSet/>
      <dgm:spPr/>
      <dgm:t>
        <a:bodyPr/>
        <a:lstStyle/>
        <a:p>
          <a:endParaRPr lang="en-US"/>
        </a:p>
      </dgm:t>
    </dgm:pt>
    <dgm:pt modelId="{8856F6FD-E305-42CE-8BAF-191C9CF7E6BA}" type="pres">
      <dgm:prSet presAssocID="{3EF8DA85-64EC-4D2A-9906-BBB734856DC3}" presName="linear" presStyleCnt="0">
        <dgm:presLayoutVars>
          <dgm:animLvl val="lvl"/>
          <dgm:resizeHandles val="exact"/>
        </dgm:presLayoutVars>
      </dgm:prSet>
      <dgm:spPr/>
    </dgm:pt>
    <dgm:pt modelId="{7CF7383D-5DCA-40E4-86DA-89590B5685E0}" type="pres">
      <dgm:prSet presAssocID="{9DDC5439-1F08-4BB7-9057-387BFE89E64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9F63B05-79F4-436D-A675-F02C1046523F}" type="pres">
      <dgm:prSet presAssocID="{9DDC5439-1F08-4BB7-9057-387BFE89E64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C152422-96B9-40E1-93EB-A3F91C9CDADB}" type="presOf" srcId="{0EA25EE3-6DB0-42A8-A667-72D0F9BE6FA8}" destId="{09F63B05-79F4-436D-A675-F02C1046523F}" srcOrd="0" destOrd="0" presId="urn:microsoft.com/office/officeart/2005/8/layout/vList2"/>
    <dgm:cxn modelId="{5408256C-3BBC-4644-BEE4-B961920A72FD}" type="presOf" srcId="{3EF8DA85-64EC-4D2A-9906-BBB734856DC3}" destId="{8856F6FD-E305-42CE-8BAF-191C9CF7E6BA}" srcOrd="0" destOrd="0" presId="urn:microsoft.com/office/officeart/2005/8/layout/vList2"/>
    <dgm:cxn modelId="{FB18DB73-0BB5-4710-9739-B5EE6896141C}" srcId="{9DDC5439-1F08-4BB7-9057-387BFE89E646}" destId="{0EA25EE3-6DB0-42A8-A667-72D0F9BE6FA8}" srcOrd="0" destOrd="0" parTransId="{CABA26A1-6E56-4209-B22C-FB29E4FA3221}" sibTransId="{569F1AB7-FB4A-4E8B-8073-5A175BC60B00}"/>
    <dgm:cxn modelId="{CC413D82-05DE-418E-886D-9647DFA3A1AE}" type="presOf" srcId="{9DDC5439-1F08-4BB7-9057-387BFE89E646}" destId="{7CF7383D-5DCA-40E4-86DA-89590B5685E0}" srcOrd="0" destOrd="0" presId="urn:microsoft.com/office/officeart/2005/8/layout/vList2"/>
    <dgm:cxn modelId="{35FE29D2-5768-4245-B082-9B08B136A3BF}" srcId="{3EF8DA85-64EC-4D2A-9906-BBB734856DC3}" destId="{9DDC5439-1F08-4BB7-9057-387BFE89E646}" srcOrd="0" destOrd="0" parTransId="{FC7EC42E-C97C-4EA6-BF5B-4CC8CFE087A1}" sibTransId="{37D773D8-DFD5-462F-B262-E1A967526F9B}"/>
    <dgm:cxn modelId="{F51B12B8-FD48-4B96-A7D9-A5EE855914BF}" type="presParOf" srcId="{8856F6FD-E305-42CE-8BAF-191C9CF7E6BA}" destId="{7CF7383D-5DCA-40E4-86DA-89590B5685E0}" srcOrd="0" destOrd="0" presId="urn:microsoft.com/office/officeart/2005/8/layout/vList2"/>
    <dgm:cxn modelId="{D556380C-FB53-419A-960C-50D0E10D4FDB}" type="presParOf" srcId="{8856F6FD-E305-42CE-8BAF-191C9CF7E6BA}" destId="{09F63B05-79F4-436D-A675-F02C1046523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401835"/>
          <a:ext cx="5447070" cy="5988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>
              <a:latin typeface="Goudy Old Style Extrabold" panose="02040702050305020303" pitchFamily="18" charset="0"/>
            </a:rPr>
            <a:t>Releasing features since 1996</a:t>
          </a:r>
          <a:endParaRPr lang="en-US" sz="1500" kern="1200" dirty="0">
            <a:latin typeface="Goudy Old Style Extrabold" panose="02040702050305020303" pitchFamily="18" charset="0"/>
          </a:endParaRPr>
        </a:p>
      </dsp:txBody>
      <dsp:txXfrm>
        <a:off x="29236" y="431071"/>
        <a:ext cx="5388598" cy="540421"/>
      </dsp:txXfrm>
    </dsp:sp>
    <dsp:sp modelId="{6F55CD96-D874-4E46-9BDD-D3587BDCAE26}">
      <dsp:nvSpPr>
        <dsp:cNvPr id="0" name=""/>
        <dsp:cNvSpPr/>
      </dsp:nvSpPr>
      <dsp:spPr>
        <a:xfrm>
          <a:off x="0" y="1000729"/>
          <a:ext cx="5447070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First feature was the film </a:t>
          </a:r>
          <a:r>
            <a:rPr lang="en-US" sz="1200" b="0" i="1" kern="1200">
              <a:latin typeface="Goudy Old Style Extrabold" panose="02040702050305020303" pitchFamily="18" charset="0"/>
            </a:rPr>
            <a:t>Hard Eight</a:t>
          </a:r>
          <a:r>
            <a:rPr lang="en-US" sz="1200" b="0" i="0" kern="1200">
              <a:latin typeface="Goudy Old Style Extrabold" panose="02040702050305020303" pitchFamily="18" charset="0"/>
            </a:rPr>
            <a:t> staring Philip Baker Hall, John C. Reily, and Gweneth Paltrow</a:t>
          </a:r>
          <a:endParaRPr lang="en-US" sz="1200" kern="1200">
            <a:latin typeface="Goudy Old Style Extrabold" panose="02040702050305020303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>
              <a:latin typeface="Goudy Old Style Extrabold" panose="02040702050305020303" pitchFamily="18" charset="0"/>
            </a:rPr>
            <a:t>Has released 9 features in total, with his tenth film, </a:t>
          </a:r>
          <a:r>
            <a:rPr lang="en-US" sz="1200" b="0" i="1" kern="1200">
              <a:latin typeface="Goudy Old Style Extrabold" panose="02040702050305020303" pitchFamily="18" charset="0"/>
            </a:rPr>
            <a:t>One Battle After Another, </a:t>
          </a:r>
          <a:r>
            <a:rPr lang="en-US" sz="1200" b="0" i="0" kern="1200">
              <a:latin typeface="Goudy Old Style Extrabold" panose="02040702050305020303" pitchFamily="18" charset="0"/>
            </a:rPr>
            <a:t>being released later this year</a:t>
          </a:r>
          <a:endParaRPr lang="en-US" sz="1200" kern="1200">
            <a:latin typeface="Goudy Old Style Extrabold" panose="02040702050305020303" pitchFamily="18" charset="0"/>
          </a:endParaRPr>
        </a:p>
      </dsp:txBody>
      <dsp:txXfrm>
        <a:off x="0" y="1000729"/>
        <a:ext cx="5447070" cy="760725"/>
      </dsp:txXfrm>
    </dsp:sp>
    <dsp:sp modelId="{A930647B-540A-45E9-B3A8-245C741D5C29}">
      <dsp:nvSpPr>
        <dsp:cNvPr id="0" name=""/>
        <dsp:cNvSpPr/>
      </dsp:nvSpPr>
      <dsp:spPr>
        <a:xfrm>
          <a:off x="0" y="1761454"/>
          <a:ext cx="5447070" cy="5988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First notable success was </a:t>
          </a:r>
          <a:r>
            <a:rPr lang="en-US" sz="1500" b="0" i="1" kern="1200">
              <a:latin typeface="Goudy Old Style Extrabold" panose="02040702050305020303" pitchFamily="18" charset="0"/>
            </a:rPr>
            <a:t>Boogie Nights, </a:t>
          </a:r>
          <a:r>
            <a:rPr lang="en-US" sz="1500" b="0" i="0" kern="1200">
              <a:latin typeface="Goudy Old Style Extrabold" panose="02040702050305020303" pitchFamily="18" charset="0"/>
            </a:rPr>
            <a:t>his second feature released in 1997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1790690"/>
        <a:ext cx="5388598" cy="540421"/>
      </dsp:txXfrm>
    </dsp:sp>
    <dsp:sp modelId="{D7B99AC2-24A3-4A75-8AAC-86894E379864}">
      <dsp:nvSpPr>
        <dsp:cNvPr id="0" name=""/>
        <dsp:cNvSpPr/>
      </dsp:nvSpPr>
      <dsp:spPr>
        <a:xfrm>
          <a:off x="0" y="2403547"/>
          <a:ext cx="5447070" cy="5988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>
              <a:latin typeface="Goudy Old Style Extrabold" panose="02040702050305020303" pitchFamily="18" charset="0"/>
            </a:rPr>
            <a:t>His most successful project was </a:t>
          </a:r>
          <a:r>
            <a:rPr lang="en-US" sz="1500" b="0" i="1" kern="1200">
              <a:latin typeface="Goudy Old Style Extrabold" panose="02040702050305020303" pitchFamily="18" charset="0"/>
            </a:rPr>
            <a:t>There Will Be Blood </a:t>
          </a:r>
          <a:r>
            <a:rPr lang="en-US" sz="1500" b="0" i="0" kern="1200">
              <a:latin typeface="Goudy Old Style Extrabold" panose="02040702050305020303" pitchFamily="18" charset="0"/>
            </a:rPr>
            <a:t>staring Daniel Day-Lewis, a frequent collaborator, in 2007</a:t>
          </a:r>
          <a:endParaRPr lang="en-US" sz="1500" kern="1200">
            <a:latin typeface="Goudy Old Style Extrabold" panose="02040702050305020303" pitchFamily="18" charset="0"/>
          </a:endParaRPr>
        </a:p>
      </dsp:txBody>
      <dsp:txXfrm>
        <a:off x="29236" y="2432783"/>
        <a:ext cx="5388598" cy="5404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B357C-A2F7-44F1-927E-ACF699D11385}">
      <dsp:nvSpPr>
        <dsp:cNvPr id="0" name=""/>
        <dsp:cNvSpPr/>
      </dsp:nvSpPr>
      <dsp:spPr>
        <a:xfrm>
          <a:off x="0" y="5902"/>
          <a:ext cx="5447070" cy="9183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Began releasing feature films in 1996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50730"/>
        <a:ext cx="5357414" cy="828647"/>
      </dsp:txXfrm>
    </dsp:sp>
    <dsp:sp modelId="{6F55CD96-D874-4E46-9BDD-D3587BDCAE26}">
      <dsp:nvSpPr>
        <dsp:cNvPr id="0" name=""/>
        <dsp:cNvSpPr/>
      </dsp:nvSpPr>
      <dsp:spPr>
        <a:xfrm>
          <a:off x="0" y="924206"/>
          <a:ext cx="5447070" cy="57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4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latin typeface="Goudy Old Style Extrabold" panose="02040702050305020303" pitchFamily="18" charset="0"/>
            </a:rPr>
            <a:t>First film was </a:t>
          </a:r>
          <a:r>
            <a:rPr lang="en-US" sz="1800" b="0" i="1" kern="1200" dirty="0">
              <a:latin typeface="Goudy Old Style Extrabold" panose="02040702050305020303" pitchFamily="18" charset="0"/>
            </a:rPr>
            <a:t>Bottle Rocket </a:t>
          </a:r>
          <a:r>
            <a:rPr lang="en-US" sz="1800" b="0" i="0" kern="1200" dirty="0">
              <a:latin typeface="Goudy Old Style Extrabold" panose="02040702050305020303" pitchFamily="18" charset="0"/>
            </a:rPr>
            <a:t>staring Luke and Owen Wilson</a:t>
          </a:r>
          <a:endParaRPr lang="en-US" sz="1800" kern="1200" dirty="0">
            <a:latin typeface="Goudy Old Style Extrabold" panose="02040702050305020303" pitchFamily="18" charset="0"/>
          </a:endParaRPr>
        </a:p>
      </dsp:txBody>
      <dsp:txXfrm>
        <a:off x="0" y="924206"/>
        <a:ext cx="5447070" cy="571320"/>
      </dsp:txXfrm>
    </dsp:sp>
    <dsp:sp modelId="{A930647B-540A-45E9-B3A8-245C741D5C29}">
      <dsp:nvSpPr>
        <dsp:cNvPr id="0" name=""/>
        <dsp:cNvSpPr/>
      </dsp:nvSpPr>
      <dsp:spPr>
        <a:xfrm>
          <a:off x="0" y="1495526"/>
          <a:ext cx="5447070" cy="9183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first notable success was the 2001 film,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Royal Tenenbaums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1540354"/>
        <a:ext cx="5357414" cy="828647"/>
      </dsp:txXfrm>
    </dsp:sp>
    <dsp:sp modelId="{D7B99AC2-24A3-4A75-8AAC-86894E379864}">
      <dsp:nvSpPr>
        <dsp:cNvPr id="0" name=""/>
        <dsp:cNvSpPr/>
      </dsp:nvSpPr>
      <dsp:spPr>
        <a:xfrm>
          <a:off x="0" y="2480070"/>
          <a:ext cx="5447070" cy="9183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Goudy Old Style Extrabold" panose="02040702050305020303" pitchFamily="18" charset="0"/>
            </a:rPr>
            <a:t>His most successful film is </a:t>
          </a:r>
          <a:r>
            <a:rPr lang="en-US" sz="2300" b="0" i="1" kern="1200" dirty="0">
              <a:latin typeface="Goudy Old Style Extrabold" panose="02040702050305020303" pitchFamily="18" charset="0"/>
            </a:rPr>
            <a:t>The Grand Budapest Hotel</a:t>
          </a:r>
          <a:r>
            <a:rPr lang="en-US" sz="2300" b="0" i="0" kern="1200" dirty="0">
              <a:latin typeface="Goudy Old Style Extrabold" panose="02040702050305020303" pitchFamily="18" charset="0"/>
            </a:rPr>
            <a:t> which released in 2014</a:t>
          </a:r>
          <a:endParaRPr lang="en-US" sz="2300" kern="1200" dirty="0">
            <a:latin typeface="Goudy Old Style Extrabold" panose="02040702050305020303" pitchFamily="18" charset="0"/>
          </a:endParaRPr>
        </a:p>
      </dsp:txBody>
      <dsp:txXfrm>
        <a:off x="44828" y="2524898"/>
        <a:ext cx="5357414" cy="828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7383D-5DCA-40E4-86DA-89590B5685E0}">
      <dsp:nvSpPr>
        <dsp:cNvPr id="0" name=""/>
        <dsp:cNvSpPr/>
      </dsp:nvSpPr>
      <dsp:spPr>
        <a:xfrm>
          <a:off x="0" y="804"/>
          <a:ext cx="6506245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>
              <a:latin typeface="Goudy Old Style Extrabold" panose="02040702050305020303" pitchFamily="18" charset="0"/>
            </a:rPr>
            <a:t>Amount of Films</a:t>
          </a:r>
          <a:endParaRPr lang="en-US" sz="3300" kern="1200">
            <a:latin typeface="Goudy Old Style Extrabold" panose="02040702050305020303" pitchFamily="18" charset="0"/>
          </a:endParaRPr>
        </a:p>
      </dsp:txBody>
      <dsp:txXfrm>
        <a:off x="39580" y="40384"/>
        <a:ext cx="6427085" cy="731650"/>
      </dsp:txXfrm>
    </dsp:sp>
    <dsp:sp modelId="{09F63B05-79F4-436D-A675-F02C1046523F}">
      <dsp:nvSpPr>
        <dsp:cNvPr id="0" name=""/>
        <dsp:cNvSpPr/>
      </dsp:nvSpPr>
      <dsp:spPr>
        <a:xfrm>
          <a:off x="0" y="811615"/>
          <a:ext cx="6506245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3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b="0" i="0" kern="1200" dirty="0">
              <a:latin typeface="Goudy Old Style Extrabold" panose="02040702050305020303" pitchFamily="18" charset="0"/>
            </a:rPr>
            <a:t>Nine versus Eleven</a:t>
          </a:r>
          <a:endParaRPr lang="en-US" sz="2600" kern="1200" dirty="0">
            <a:latin typeface="Goudy Old Style Extrabold" panose="02040702050305020303" pitchFamily="18" charset="0"/>
          </a:endParaRPr>
        </a:p>
      </dsp:txBody>
      <dsp:txXfrm>
        <a:off x="0" y="811615"/>
        <a:ext cx="6506245" cy="54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CBCC5-13E6-44A5-9530-A21870D541AD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C2837-1D41-414E-9923-0AD37FD2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C2837-1D41-414E-9923-0AD37FD246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9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7204B-F828-5AE6-9A2F-67043107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5EDFCB-1502-3EAF-0F33-12F3F6808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FBBC3A-60B6-162D-D710-1E907BA2F9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 am only focusing on the first 5 actors in the credits of each of his films in this data set.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06B84-117C-0903-B301-3D09642EF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7C2837-1D41-414E-9923-0AD37FD246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355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4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0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1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23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3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8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4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71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9CEAB-87C1-4D5E-A5B8-59F7568FCC39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7F0D-F902-4333-B3C2-AE82020F4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1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2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A823-5AA3-CA6C-3A1F-B54EFD1BE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58" y="4542502"/>
            <a:ext cx="9181185" cy="1189985"/>
          </a:xfrm>
        </p:spPr>
        <p:txBody>
          <a:bodyPr>
            <a:normAutofit/>
          </a:bodyPr>
          <a:lstStyle/>
          <a:p>
            <a:r>
              <a:rPr lang="en-US" sz="6000"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C5839-FBFF-3E7F-55FF-51450E2B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458" y="5740494"/>
            <a:ext cx="9181185" cy="507905"/>
          </a:xfrm>
        </p:spPr>
        <p:txBody>
          <a:bodyPr>
            <a:normAutofit/>
          </a:bodyPr>
          <a:lstStyle/>
          <a:p>
            <a:r>
              <a:rPr lang="en-US">
                <a:latin typeface="Goudy Old Style Extrabold" panose="02040702050305020303" pitchFamily="18" charset="0"/>
              </a:rPr>
              <a:t>Filmography vs Filmography</a:t>
            </a:r>
          </a:p>
        </p:txBody>
      </p:sp>
      <p:pic>
        <p:nvPicPr>
          <p:cNvPr id="5" name="Picture 4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39FBE725-1A45-C68D-D797-C876D33C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" b="19626"/>
          <a:stretch/>
        </p:blipFill>
        <p:spPr>
          <a:xfrm>
            <a:off x="635458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5A03F75F-A026-C229-A01A-DA542D97D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51"/>
          <a:stretch/>
        </p:blipFill>
        <p:spPr>
          <a:xfrm>
            <a:off x="5299050" y="640080"/>
            <a:ext cx="451759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3BD95-8F13-8481-3DE3-CED1C5EB9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3ED8DEF-22E6-C42C-E0D7-28DFA6484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340435"/>
              </p:ext>
            </p:extLst>
          </p:nvPr>
        </p:nvGraphicFramePr>
        <p:xfrm>
          <a:off x="5041900" y="4660900"/>
          <a:ext cx="6506245" cy="135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e chart with numbers and a number of people&#10;&#10;AI-generated content may be incorrect.">
            <a:extLst>
              <a:ext uri="{FF2B5EF4-FFF2-40B4-BE49-F238E27FC236}">
                <a16:creationId xmlns:a16="http://schemas.microsoft.com/office/drawing/2014/main" id="{253996D0-9956-2EA5-CDD6-3169F46C87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77" y="530456"/>
            <a:ext cx="3823165" cy="2867374"/>
          </a:xfrm>
          <a:prstGeom prst="rect">
            <a:avLst/>
          </a:prstGeom>
        </p:spPr>
      </p:pic>
      <p:pic>
        <p:nvPicPr>
          <p:cNvPr id="6" name="Picture 5" descr="A blue circle with black text&#10;&#10;AI-generated content may be incorrect.">
            <a:extLst>
              <a:ext uri="{FF2B5EF4-FFF2-40B4-BE49-F238E27FC236}">
                <a16:creationId xmlns:a16="http://schemas.microsoft.com/office/drawing/2014/main" id="{F9127E0C-A8A5-04C1-7A92-A290464F1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79" y="1818635"/>
            <a:ext cx="3823166" cy="28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0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3F05C-D3D9-89A3-EA97-C01112CB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6C64D6-C405-4279-BE34-83B96F3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0E68C-6EAD-BBBB-752D-C7C8B0E5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7FFCAD2-69C4-7B9B-18A6-162B094E4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85A164F1-43CB-CA9E-124B-C039429D8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EFC27C-DB8D-329F-4C91-95540678D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64D3F-FB58-5F54-6EC5-731CD12AA8F5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75B05-E215-7C83-8F2E-C2A7A9CE421C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7" name="Content Placeholder 6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B11BF912-C171-2B45-A188-E927A0DFF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194" y="1976438"/>
            <a:ext cx="3556461" cy="3709642"/>
          </a:xfrm>
        </p:spPr>
      </p:pic>
      <p:pic>
        <p:nvPicPr>
          <p:cNvPr id="12" name="Picture 11" descr="A graph of blue bars&#10;&#10;AI-generated content may be incorrect.">
            <a:extLst>
              <a:ext uri="{FF2B5EF4-FFF2-40B4-BE49-F238E27FC236}">
                <a16:creationId xmlns:a16="http://schemas.microsoft.com/office/drawing/2014/main" id="{5AF036B3-95A4-3ACC-9AC8-251EC48FDF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855" y="1976438"/>
            <a:ext cx="3559688" cy="440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15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03D14-1F77-1D3F-EAE5-822E1AABC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7C696A6-4C34-9BDC-9DA8-DC8B5AF4E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8EC00-D8B6-847D-E4E7-5F8838D6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0A8EB1-0469-D6CD-42C4-31EE94F01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5EDB94E-2DB8-BDDC-4384-F5B4FBF48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3717AD-C643-E3BE-485D-02869CCA2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Content Placeholder 5" descr="A chart with text on it&#10;&#10;AI-generated content may be incorrect.">
            <a:extLst>
              <a:ext uri="{FF2B5EF4-FFF2-40B4-BE49-F238E27FC236}">
                <a16:creationId xmlns:a16="http://schemas.microsoft.com/office/drawing/2014/main" id="{33FB8544-7F78-300E-23C3-1DBE970F66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782" y="2038919"/>
            <a:ext cx="3203466" cy="3341443"/>
          </a:xfrm>
        </p:spPr>
      </p:pic>
      <p:pic>
        <p:nvPicPr>
          <p:cNvPr id="8" name="Picture 7" descr="A graph of a bar chart&#10;&#10;AI-generated content may be incorrect.">
            <a:extLst>
              <a:ext uri="{FF2B5EF4-FFF2-40B4-BE49-F238E27FC236}">
                <a16:creationId xmlns:a16="http://schemas.microsoft.com/office/drawing/2014/main" id="{29361C10-2055-4892-05C6-336C8B0800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448" y="2038919"/>
            <a:ext cx="3364845" cy="41650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772118-53D2-842E-7AA6-990559B2B448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1F361-0B1B-042E-3D86-CC0D87A71806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 Extrabold" panose="02040702050305020303" pitchFamily="18" charset="0"/>
              </a:rPr>
              <a:t>Wes Anderson</a:t>
            </a:r>
          </a:p>
        </p:txBody>
      </p:sp>
    </p:spTree>
    <p:extLst>
      <p:ext uri="{BB962C8B-B14F-4D97-AF65-F5344CB8AC3E}">
        <p14:creationId xmlns:p14="http://schemas.microsoft.com/office/powerpoint/2010/main" val="222241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91C81-04B4-415B-DAC5-3A42A506A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F70DEE9-7C09-FF70-ACDA-56F5A1655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B76F3-31FD-3EC1-E351-5CECC289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9D1C34-4FC6-9861-6F79-D759855B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7BECC30-C47B-9766-3D1A-EC5E47132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7D492B-3A3C-44FD-4A23-D1F9F3DD2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2CFD5-7736-D4E2-C474-A5B1049D01B8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7E074E-9E2D-3A4F-84A7-3568B42FFBF8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7" name="Content Placeholder 6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6C17DF16-61FC-F62C-EB06-757B03B9AB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32" y="1854820"/>
            <a:ext cx="3368566" cy="3513654"/>
          </a:xfrm>
        </p:spPr>
      </p:pic>
      <p:pic>
        <p:nvPicPr>
          <p:cNvPr id="12" name="Picture 11" descr="A graph of red bars&#10;&#10;AI-generated content may be incorrect.">
            <a:extLst>
              <a:ext uri="{FF2B5EF4-FFF2-40B4-BE49-F238E27FC236}">
                <a16:creationId xmlns:a16="http://schemas.microsoft.com/office/drawing/2014/main" id="{55ECA49B-2383-C7CA-A8B1-1D4A66BDB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507" y="1854820"/>
            <a:ext cx="3364749" cy="416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07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B0951-D9B8-AE09-A99B-07C2E0027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EA27B37-EC88-9C90-DA1A-2F5DBD15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8E6D-4BF2-B16E-C601-2174BB6C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A1179B-6313-8449-C914-30CD89D82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EFFA60E-8330-6B0F-A348-C4E5F9EC3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2503E0-F2A2-1A48-3538-E7B407BB1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2BB94A-378B-F3FE-59D7-BF9476DE0CAE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30616-D013-99D7-06A1-1448B1152E67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6" name="Content Placeholder 5" descr="A graph with green bars&#10;&#10;AI-generated content may be incorrect.">
            <a:extLst>
              <a:ext uri="{FF2B5EF4-FFF2-40B4-BE49-F238E27FC236}">
                <a16:creationId xmlns:a16="http://schemas.microsoft.com/office/drawing/2014/main" id="{878E3BCB-5502-AD01-349E-1BCBB7A0A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782" y="1854820"/>
            <a:ext cx="3340675" cy="3484562"/>
          </a:xfrm>
        </p:spPr>
      </p:pic>
      <p:pic>
        <p:nvPicPr>
          <p:cNvPr id="11" name="Picture 10" descr="A graph of green bars&#10;&#10;AI-generated content may be incorrect.">
            <a:extLst>
              <a:ext uri="{FF2B5EF4-FFF2-40B4-BE49-F238E27FC236}">
                <a16:creationId xmlns:a16="http://schemas.microsoft.com/office/drawing/2014/main" id="{896FDC97-EBD8-D818-6B97-68B11DA40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692" y="1854820"/>
            <a:ext cx="3340675" cy="413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2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7D15E5-7D5A-4F9A-AC62-DA7959792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C568A82-3676-0A54-E06C-61254DB04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3AC9A-5456-31AC-0015-A23EB6975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  <a:latin typeface="Goudy Old Style Extrabold" panose="02040702050305020303" pitchFamily="18" charset="0"/>
              </a:rPr>
              <a:t>Anderson vs Anderson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C97103F-032E-46B1-9DDE-C5F5BDEA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AF74C11E-E029-44DE-AA5E-B0913A465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D61368-640B-3EE5-8D17-4091A5B46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7075DE-53CC-2B7F-2E06-3F15D690DFAC}"/>
              </a:ext>
            </a:extLst>
          </p:cNvPr>
          <p:cNvSpPr txBox="1"/>
          <p:nvPr/>
        </p:nvSpPr>
        <p:spPr>
          <a:xfrm>
            <a:off x="4720782" y="1320800"/>
            <a:ext cx="3203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Paul Thomas Anderson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96015-3F1D-39C6-1286-12547DC39149}"/>
              </a:ext>
            </a:extLst>
          </p:cNvPr>
          <p:cNvSpPr txBox="1"/>
          <p:nvPr/>
        </p:nvSpPr>
        <p:spPr>
          <a:xfrm>
            <a:off x="8636000" y="1320800"/>
            <a:ext cx="27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udy Old Style Extrabold" panose="02040702050305020303" pitchFamily="18" charset="0"/>
                <a:ea typeface="+mn-ea"/>
                <a:cs typeface="+mn-cs"/>
              </a:rPr>
              <a:t>Wes Anderson</a:t>
            </a:r>
          </a:p>
        </p:txBody>
      </p:sp>
      <p:pic>
        <p:nvPicPr>
          <p:cNvPr id="7" name="Content Placeholder 6" descr="A graph of different colored columns&#10;&#10;AI-generated content may be incorrect.">
            <a:extLst>
              <a:ext uri="{FF2B5EF4-FFF2-40B4-BE49-F238E27FC236}">
                <a16:creationId xmlns:a16="http://schemas.microsoft.com/office/drawing/2014/main" id="{08E54C70-A422-D1DC-94C9-A8885E006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466" y="1867932"/>
            <a:ext cx="3580044" cy="4195762"/>
          </a:xfrm>
        </p:spPr>
      </p:pic>
      <p:pic>
        <p:nvPicPr>
          <p:cNvPr id="14" name="Picture 13" descr="A graph of a bar chart&#10;&#10;AI-generated content may be incorrect.">
            <a:extLst>
              <a:ext uri="{FF2B5EF4-FFF2-40B4-BE49-F238E27FC236}">
                <a16:creationId xmlns:a16="http://schemas.microsoft.com/office/drawing/2014/main" id="{DDB3505A-9D3D-C14F-FF61-56D2D34642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923" y="1867932"/>
            <a:ext cx="3663943" cy="361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21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llage of posters&#10;&#10;AI-generated content may be incorrect.">
            <a:extLst>
              <a:ext uri="{FF2B5EF4-FFF2-40B4-BE49-F238E27FC236}">
                <a16:creationId xmlns:a16="http://schemas.microsoft.com/office/drawing/2014/main" id="{CCFB9ACB-E61A-BFDC-623B-40F18A078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2" r="12577" b="1"/>
          <a:stretch/>
        </p:blipFill>
        <p:spPr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Picture 8" descr="A collage of movie posters&#10;&#10;AI-generated content may be incorrect.">
            <a:extLst>
              <a:ext uri="{FF2B5EF4-FFF2-40B4-BE49-F238E27FC236}">
                <a16:creationId xmlns:a16="http://schemas.microsoft.com/office/drawing/2014/main" id="{5AAAB056-C522-99CB-CB47-6071CE3689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3013" b="-2"/>
          <a:stretch/>
        </p:blipFill>
        <p:spPr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B43DD-7209-57D6-7F19-48B75D08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Anderson vs Anderson</a:t>
            </a:r>
          </a:p>
        </p:txBody>
      </p:sp>
    </p:spTree>
    <p:extLst>
      <p:ext uri="{BB962C8B-B14F-4D97-AF65-F5344CB8AC3E}">
        <p14:creationId xmlns:p14="http://schemas.microsoft.com/office/powerpoint/2010/main" val="236226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67816-0DEF-89D4-99DF-1F614850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8200E3-222D-F912-C7F3-899EB55C9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252725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with grey hair and a blue jacket&#10;&#10;AI-generated content may be incorrect.">
            <a:extLst>
              <a:ext uri="{FF2B5EF4-FFF2-40B4-BE49-F238E27FC236}">
                <a16:creationId xmlns:a16="http://schemas.microsoft.com/office/drawing/2014/main" id="{74C5EC4C-BCA4-3B25-395C-0CDAC9885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35" y="2603230"/>
            <a:ext cx="3404277" cy="34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76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A5F08-5DA5-821E-C1D2-AE1E0569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6667524D-5C65-BE72-DC30-41FCDA8AD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36" y="2575512"/>
            <a:ext cx="1734521" cy="1734521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BF3E700C-ADD3-4954-E6C9-970BF869F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68" y="2468227"/>
            <a:ext cx="2361377" cy="2361377"/>
          </a:xfrm>
          <a:prstGeom prst="rect">
            <a:avLst/>
          </a:prstGeom>
        </p:spPr>
      </p:pic>
      <p:pic>
        <p:nvPicPr>
          <p:cNvPr id="7" name="Content Placeholder 6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37D80DE8-F27D-3D71-4CC0-62B0424BD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712" y="2400602"/>
            <a:ext cx="3472060" cy="3621606"/>
          </a:xfrm>
        </p:spPr>
      </p:pic>
      <p:pic>
        <p:nvPicPr>
          <p:cNvPr id="9" name="Picture 8" descr="A chart with text on it&#10;&#10;AI-generated content may be incorrect.">
            <a:extLst>
              <a:ext uri="{FF2B5EF4-FFF2-40B4-BE49-F238E27FC236}">
                <a16:creationId xmlns:a16="http://schemas.microsoft.com/office/drawing/2014/main" id="{6E65030D-D69F-D24F-34CB-31A0B7AA58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590" y="2343382"/>
            <a:ext cx="3581775" cy="373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64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4D442-F7B6-4B7D-ED09-4C31F94D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7B5CAC6-E539-620F-98D8-A2F67096C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7292E22-97AA-D63C-6A55-363B8CFD4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BD1D3-F464-E13E-A952-E6964D2F5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52BF5-5F8C-1C81-3901-33DBF46B6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0CBEAC-4D82-9E27-2229-1FD9A5F6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Content Placeholder 5" descr="A graph of red lines with white text&#10;&#10;AI-generated content may be incorrect.">
            <a:extLst>
              <a:ext uri="{FF2B5EF4-FFF2-40B4-BE49-F238E27FC236}">
                <a16:creationId xmlns:a16="http://schemas.microsoft.com/office/drawing/2014/main" id="{53245046-9C8E-9240-5C9D-1A184D447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84" y="2275188"/>
            <a:ext cx="4020986" cy="4194175"/>
          </a:xfrm>
        </p:spPr>
      </p:pic>
      <p:pic>
        <p:nvPicPr>
          <p:cNvPr id="10" name="Picture 9" descr="A graph with green bars&#10;&#10;AI-generated content may be incorrect.">
            <a:extLst>
              <a:ext uri="{FF2B5EF4-FFF2-40B4-BE49-F238E27FC236}">
                <a16:creationId xmlns:a16="http://schemas.microsoft.com/office/drawing/2014/main" id="{04101F15-CF62-15AA-CA82-2AB7D24E5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075" y="2286162"/>
            <a:ext cx="4020988" cy="4194176"/>
          </a:xfrm>
          <a:prstGeom prst="rect">
            <a:avLst/>
          </a:prstGeom>
        </p:spPr>
      </p:pic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8B8CF125-BFAC-777D-088C-C18B09CBF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884" y="2633068"/>
            <a:ext cx="2556276" cy="159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81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71542-DD3F-3B5D-0130-A961095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Paul Thomas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person looking at a tower with flames coming out of it&#10;&#10;AI-generated content may be incorrect.">
            <a:extLst>
              <a:ext uri="{FF2B5EF4-FFF2-40B4-BE49-F238E27FC236}">
                <a16:creationId xmlns:a16="http://schemas.microsoft.com/office/drawing/2014/main" id="{FE793B98-60D4-222F-AAA4-B471F0C07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584" y="2422037"/>
            <a:ext cx="1998815" cy="2998224"/>
          </a:xfrm>
          <a:prstGeom prst="rect">
            <a:avLst/>
          </a:prstGeom>
        </p:spPr>
      </p:pic>
      <p:pic>
        <p:nvPicPr>
          <p:cNvPr id="7" name="Picture 6" descr="A movie cover with a group of people&#10;&#10;AI-generated content may be incorrect.">
            <a:extLst>
              <a:ext uri="{FF2B5EF4-FFF2-40B4-BE49-F238E27FC236}">
                <a16:creationId xmlns:a16="http://schemas.microsoft.com/office/drawing/2014/main" id="{6C3D876A-3E75-8D3F-CA81-C564CCED8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150" y="3224170"/>
            <a:ext cx="2145562" cy="3043350"/>
          </a:xfrm>
          <a:prstGeom prst="rect">
            <a:avLst/>
          </a:prstGeom>
        </p:spPr>
      </p:pic>
      <p:pic>
        <p:nvPicPr>
          <p:cNvPr id="13" name="Content Placeholder 12" descr="A graph of a bar chart&#10;&#10;AI-generated content may be incorrect.">
            <a:extLst>
              <a:ext uri="{FF2B5EF4-FFF2-40B4-BE49-F238E27FC236}">
                <a16:creationId xmlns:a16="http://schemas.microsoft.com/office/drawing/2014/main" id="{E0C1A29F-45C3-622B-F37A-F3194B08A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48" y="2422037"/>
            <a:ext cx="4003230" cy="3953545"/>
          </a:xfrm>
        </p:spPr>
      </p:pic>
    </p:spTree>
    <p:extLst>
      <p:ext uri="{BB962C8B-B14F-4D97-AF65-F5344CB8AC3E}">
        <p14:creationId xmlns:p14="http://schemas.microsoft.com/office/powerpoint/2010/main" val="2986188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3D9B9-3CB1-F405-E32C-7E90FB9FA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55CF6A5-C0CA-E1C9-418A-E47CD20E8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5297D8B7-BB8E-2A26-CD6A-36D9870D7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0BDBD-CF7A-2DCC-8FC0-02A3ECCB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09EF44-5B01-9543-ECFE-E0F8091EF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897105B-088B-1DCC-1CAA-6DAAE96E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37C46-01A3-87E0-29C9-A642C987F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438566"/>
              </p:ext>
            </p:extLst>
          </p:nvPr>
        </p:nvGraphicFramePr>
        <p:xfrm>
          <a:off x="648930" y="2810256"/>
          <a:ext cx="54470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erson in a suit with his arms crossed&#10;&#10;AI-generated content may be incorrect.">
            <a:extLst>
              <a:ext uri="{FF2B5EF4-FFF2-40B4-BE49-F238E27FC236}">
                <a16:creationId xmlns:a16="http://schemas.microsoft.com/office/drawing/2014/main" id="{796E09CC-FFA2-85E9-9A66-412FF6E64A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999" y="253736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A296A0-C733-19DF-0A82-181578DD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27BB72-0F79-FFDE-C68F-55372F7F8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061A7411-DB40-6E15-0EDF-4927746F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2ECE8-30CE-6510-B7E9-22D66747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6D066B-ED2A-C087-A595-0F8BE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494E701-332D-0113-5557-D73B8EB5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1" name="Picture 10" descr="A yellow background with black text&#10;&#10;AI-generated content may be incorrect.">
            <a:extLst>
              <a:ext uri="{FF2B5EF4-FFF2-40B4-BE49-F238E27FC236}">
                <a16:creationId xmlns:a16="http://schemas.microsoft.com/office/drawing/2014/main" id="{A7460F3E-7959-AAEE-4FAA-C5E5A58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36" y="2575512"/>
            <a:ext cx="1734521" cy="1734521"/>
          </a:xfrm>
          <a:prstGeom prst="rect">
            <a:avLst/>
          </a:prstGeom>
        </p:spPr>
      </p:pic>
      <p:pic>
        <p:nvPicPr>
          <p:cNvPr id="13" name="Picture 12" descr="A blue and green logo&#10;&#10;AI-generated content may be incorrect.">
            <a:extLst>
              <a:ext uri="{FF2B5EF4-FFF2-40B4-BE49-F238E27FC236}">
                <a16:creationId xmlns:a16="http://schemas.microsoft.com/office/drawing/2014/main" id="{05F6A380-261A-6E50-ECCA-BDAFEC7F1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68" y="2468227"/>
            <a:ext cx="2361377" cy="2361377"/>
          </a:xfrm>
          <a:prstGeom prst="rect">
            <a:avLst/>
          </a:prstGeom>
        </p:spPr>
      </p:pic>
      <p:pic>
        <p:nvPicPr>
          <p:cNvPr id="6" name="Content Placeholder 5" descr="A graph of blue bars&#10;&#10;AI-generated content may be incorrect.">
            <a:extLst>
              <a:ext uri="{FF2B5EF4-FFF2-40B4-BE49-F238E27FC236}">
                <a16:creationId xmlns:a16="http://schemas.microsoft.com/office/drawing/2014/main" id="{22769CFC-6023-8F65-C6EB-D47DAC261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682" y="2460260"/>
            <a:ext cx="3389617" cy="4195762"/>
          </a:xfrm>
        </p:spPr>
      </p:pic>
      <p:pic>
        <p:nvPicPr>
          <p:cNvPr id="10" name="Picture 9" descr="A graph of a bar chart&#10;&#10;AI-generated content may be incorrect.">
            <a:extLst>
              <a:ext uri="{FF2B5EF4-FFF2-40B4-BE49-F238E27FC236}">
                <a16:creationId xmlns:a16="http://schemas.microsoft.com/office/drawing/2014/main" id="{19073C0C-7B3E-FE7C-3B63-6BCA047218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094" y="2402308"/>
            <a:ext cx="3389617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19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558EF-BBBF-93B3-635D-025A4CE0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C14451B-270E-B67F-E7F1-9C7A0D3F5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135C645-A7A5-1667-9DC7-3B4958B7C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648-E5A0-6CBD-3162-49B063734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5F6416-EAAA-FBEA-2777-14FAFC2C3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B9C211D-8CD9-D605-1179-9C5B6EC4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 descr="A logo on an orange background&#10;&#10;AI-generated content may be incorrect.">
            <a:extLst>
              <a:ext uri="{FF2B5EF4-FFF2-40B4-BE49-F238E27FC236}">
                <a16:creationId xmlns:a16="http://schemas.microsoft.com/office/drawing/2014/main" id="{F3DD4D34-A02E-775D-3C4D-926C993C5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884" y="2633068"/>
            <a:ext cx="2556276" cy="1591863"/>
          </a:xfrm>
          <a:prstGeom prst="rect">
            <a:avLst/>
          </a:prstGeom>
        </p:spPr>
      </p:pic>
      <p:pic>
        <p:nvPicPr>
          <p:cNvPr id="7" name="Content Placeholder 6" descr="A graph of red bars&#10;&#10;AI-generated content may be incorrect.">
            <a:extLst>
              <a:ext uri="{FF2B5EF4-FFF2-40B4-BE49-F238E27FC236}">
                <a16:creationId xmlns:a16="http://schemas.microsoft.com/office/drawing/2014/main" id="{87E9CFD3-63C7-B235-FB39-1254633F37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2286162"/>
            <a:ext cx="3389617" cy="4195762"/>
          </a:xfrm>
        </p:spPr>
      </p:pic>
      <p:pic>
        <p:nvPicPr>
          <p:cNvPr id="9" name="Picture 8" descr="A graph of green bars&#10;&#10;AI-generated content may be incorrect.">
            <a:extLst>
              <a:ext uri="{FF2B5EF4-FFF2-40B4-BE49-F238E27FC236}">
                <a16:creationId xmlns:a16="http://schemas.microsoft.com/office/drawing/2014/main" id="{F8E021ED-B284-AD0B-FA37-ADAD1C0FE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497" y="2275188"/>
            <a:ext cx="3532021" cy="437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80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FE656-7123-B74A-6298-77B91009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E2BF98A-E1DA-8DDF-6198-CE34D629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736694DF-D62B-613C-9FB7-4FC79A120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2DD729-4E7D-38EB-7016-58F38059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EBEBEB"/>
                </a:solidFill>
                <a:latin typeface="Goudy Old Style Extrabold" panose="02040702050305020303" pitchFamily="18" charset="0"/>
              </a:rPr>
              <a:t>Wes Anderson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307D73-7FC9-1194-3371-D90C5E676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450189C-78CC-0F2A-5AD0-1713D06BC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 descr="A display of a hotel&#10;&#10;AI-generated content may be incorrect.">
            <a:extLst>
              <a:ext uri="{FF2B5EF4-FFF2-40B4-BE49-F238E27FC236}">
                <a16:creationId xmlns:a16="http://schemas.microsoft.com/office/drawing/2014/main" id="{2766DC29-9E74-27FD-36A5-B1A7B5B1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886" y="2398732"/>
            <a:ext cx="3081355" cy="2311016"/>
          </a:xfrm>
          <a:prstGeom prst="rect">
            <a:avLst/>
          </a:prstGeom>
        </p:spPr>
      </p:pic>
      <p:pic>
        <p:nvPicPr>
          <p:cNvPr id="7" name="Picture 6" descr="A group of men holding guns&#10;&#10;AI-generated content may be incorrect.">
            <a:extLst>
              <a:ext uri="{FF2B5EF4-FFF2-40B4-BE49-F238E27FC236}">
                <a16:creationId xmlns:a16="http://schemas.microsoft.com/office/drawing/2014/main" id="{25E471F4-C961-95CB-E859-0BCF0CC21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581" y="3554240"/>
            <a:ext cx="2136077" cy="2848102"/>
          </a:xfrm>
          <a:prstGeom prst="rect">
            <a:avLst/>
          </a:prstGeom>
        </p:spPr>
      </p:pic>
      <p:pic>
        <p:nvPicPr>
          <p:cNvPr id="9" name="Content Placeholder 8" descr="A graph of different colored columns&#10;&#10;AI-generated content may be incorrect.">
            <a:extLst>
              <a:ext uri="{FF2B5EF4-FFF2-40B4-BE49-F238E27FC236}">
                <a16:creationId xmlns:a16="http://schemas.microsoft.com/office/drawing/2014/main" id="{D829EC8C-772A-3D64-CCAD-FBFDD0A51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440" y="2398732"/>
            <a:ext cx="3580044" cy="4195762"/>
          </a:xfrm>
        </p:spPr>
      </p:pic>
    </p:spTree>
    <p:extLst>
      <p:ext uri="{BB962C8B-B14F-4D97-AF65-F5344CB8AC3E}">
        <p14:creationId xmlns:p14="http://schemas.microsoft.com/office/powerpoint/2010/main" val="3825851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1389</TotalTime>
  <Words>222</Words>
  <Application>Microsoft Office PowerPoint</Application>
  <PresentationFormat>Widescreen</PresentationFormat>
  <Paragraphs>41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Century Gothic</vt:lpstr>
      <vt:lpstr>Goudy Old Style Extrabold</vt:lpstr>
      <vt:lpstr>Wingdings 3</vt:lpstr>
      <vt:lpstr>Ion</vt:lpstr>
      <vt:lpstr>Anderson vs Anderson</vt:lpstr>
      <vt:lpstr>Paul Thomas Anderson</vt:lpstr>
      <vt:lpstr>Paul Thomas Anderson</vt:lpstr>
      <vt:lpstr>Paul Thomas Anderson</vt:lpstr>
      <vt:lpstr>Paul Thomas Anderson</vt:lpstr>
      <vt:lpstr>Wes Anderson</vt:lpstr>
      <vt:lpstr>Wes Anderson</vt:lpstr>
      <vt:lpstr>Wes Anderson</vt:lpstr>
      <vt:lpstr>Wes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  <vt:lpstr>Anderson vs Anderson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Donald Saller</dc:creator>
  <cp:lastModifiedBy>Donald Saller</cp:lastModifiedBy>
  <cp:revision>15</cp:revision>
  <dcterms:created xsi:type="dcterms:W3CDTF">2025-04-14T16:45:55Z</dcterms:created>
  <dcterms:modified xsi:type="dcterms:W3CDTF">2025-04-22T15:31:50Z</dcterms:modified>
</cp:coreProperties>
</file>

<file path=docProps/thumbnail.jpeg>
</file>